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258" r:id="rId3"/>
    <p:sldId id="259" r:id="rId4"/>
    <p:sldId id="260" r:id="rId5"/>
    <p:sldId id="264" r:id="rId6"/>
    <p:sldId id="267" r:id="rId7"/>
    <p:sldId id="271" r:id="rId8"/>
    <p:sldId id="276" r:id="rId9"/>
    <p:sldId id="261" r:id="rId10"/>
    <p:sldId id="280" r:id="rId11"/>
    <p:sldId id="263" r:id="rId12"/>
    <p:sldId id="266" r:id="rId13"/>
    <p:sldId id="289" r:id="rId14"/>
    <p:sldId id="277" r:id="rId15"/>
    <p:sldId id="268" r:id="rId16"/>
    <p:sldId id="270" r:id="rId17"/>
    <p:sldId id="272" r:id="rId18"/>
    <p:sldId id="275" r:id="rId19"/>
    <p:sldId id="265" r:id="rId20"/>
    <p:sldId id="273" r:id="rId21"/>
    <p:sldId id="274" r:id="rId22"/>
    <p:sldId id="279" r:id="rId23"/>
    <p:sldId id="278" r:id="rId24"/>
    <p:sldId id="281" r:id="rId25"/>
    <p:sldId id="282" r:id="rId26"/>
    <p:sldId id="290" r:id="rId27"/>
    <p:sldId id="262" r:id="rId28"/>
    <p:sldId id="283" r:id="rId29"/>
    <p:sldId id="285" r:id="rId30"/>
    <p:sldId id="286" r:id="rId31"/>
    <p:sldId id="287" r:id="rId32"/>
    <p:sldId id="288" r:id="rId33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8" autoAdjust="0"/>
    <p:restoredTop sz="94612" autoAdjust="0"/>
  </p:normalViewPr>
  <p:slideViewPr>
    <p:cSldViewPr snapToGrid="0">
      <p:cViewPr varScale="1">
        <p:scale>
          <a:sx n="81" d="100"/>
          <a:sy n="81" d="100"/>
        </p:scale>
        <p:origin x="782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ED2407-830F-42B7-836A-9266945ABFD6}" type="datetimeFigureOut">
              <a:rPr lang="zh-TW" altLang="en-US" smtClean="0"/>
              <a:t>2017/12/26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F79D1E-1BD6-4DAC-96DB-F7F5240D04B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2054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79D1E-1BD6-4DAC-96DB-F7F5240D04BD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3454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79D1E-1BD6-4DAC-96DB-F7F5240D04BD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0506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1948844-F415-456E-9114-F25505ABD9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0BC1700B-C47A-40E7-838F-22550F53CB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708DADB-EC5A-4131-B0AE-DB79F6858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F217A-638C-402E-90B6-3ADB502B6649}" type="datetimeFigureOut">
              <a:rPr lang="zh-TW" altLang="en-US" smtClean="0"/>
              <a:t>2017/12/26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50AD905-40DB-46D8-8E07-6606F2A31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60B43A5-E5DA-40C4-9802-1AFE90CCC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24BB8-CE3A-432F-B960-1589EAC50FB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6092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76712C-F8E1-4E3B-AFCD-43D59B7B5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FE2C204-4086-46C1-B793-40EB5D0F0D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7E3CA0D-AE5A-4F85-8E7E-F627D2D4E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F217A-638C-402E-90B6-3ADB502B6649}" type="datetimeFigureOut">
              <a:rPr lang="zh-TW" altLang="en-US" smtClean="0"/>
              <a:t>2017/12/26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550AAAA-B0F0-4CBE-8C84-2576F727E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504DA82-24BC-47E2-A585-288EA78D2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24BB8-CE3A-432F-B960-1589EAC50FB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1394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29A63227-DE4E-499D-9790-ADB91BF8DD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51E0A5C-8C82-44C6-A045-8B1FAA94CC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796FBD1-80BC-48AF-9894-B634E1359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F217A-638C-402E-90B6-3ADB502B6649}" type="datetimeFigureOut">
              <a:rPr lang="zh-TW" altLang="en-US" smtClean="0"/>
              <a:t>2017/12/26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526D41B-0A77-4E1D-AB7A-8244EFF76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31BD0BC-044A-4FCA-9DB2-E203D3F5C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24BB8-CE3A-432F-B960-1589EAC50FB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6329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3219545-BB8C-432A-97F2-FE3778CA3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949E9B6-3875-4F27-9583-F41431B7EE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E48E8B2-DA33-4556-BF63-6FBF3ED62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F217A-638C-402E-90B6-3ADB502B6649}" type="datetimeFigureOut">
              <a:rPr lang="zh-TW" altLang="en-US" smtClean="0"/>
              <a:t>2017/12/26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C7E68D2-53BC-4038-BC3C-EBE5A0952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B6AAC96-5ACA-4BF7-8525-8A10C5A50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24BB8-CE3A-432F-B960-1589EAC50FB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2035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867BCCE-5E9D-4F49-AD8C-E2AFF04DC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CD30BD6-48CB-4910-BF24-F084A1002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3EC67F1-DE01-4202-8B59-41CC2D330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F217A-638C-402E-90B6-3ADB502B6649}" type="datetimeFigureOut">
              <a:rPr lang="zh-TW" altLang="en-US" smtClean="0"/>
              <a:t>2017/12/26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7EE3439-D8C4-4BD9-A3E6-076F2DBF3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C890DC8-DA5E-4EDF-9C53-2085A6A23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24BB8-CE3A-432F-B960-1589EAC50FB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2895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CF855F-CF09-4328-8AAF-B4FECAE0B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A9167AA-31EA-4692-9CAC-712A8F6CB6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0CE335A-156A-4356-A031-7D3ABE2DA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F119271-5DFB-4D8C-A81E-9DB4C86D1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F217A-638C-402E-90B6-3ADB502B6649}" type="datetimeFigureOut">
              <a:rPr lang="zh-TW" altLang="en-US" smtClean="0"/>
              <a:t>2017/12/26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ED933A1-5D2D-4556-9037-6E25FEF5D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172038F-1F20-4B4A-8701-2BEA6FBDD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24BB8-CE3A-432F-B960-1589EAC50FB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4606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3FE74F8-5C2F-497A-B4B8-C3A4FDF7D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9C17494-F672-4F73-B4E4-2902F59513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B355F18E-D8AF-433D-B119-51A06ABC2C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C8CF3F02-DAE9-4D29-95D9-9E72D84B28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5EA63CF9-9A98-4C2F-8376-61CD6C7236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986DD2F3-BC02-4233-8955-F1ED2FFF6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F217A-638C-402E-90B6-3ADB502B6649}" type="datetimeFigureOut">
              <a:rPr lang="zh-TW" altLang="en-US" smtClean="0"/>
              <a:t>2017/12/26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BE9E7637-5878-4A78-921D-4BB0A1D62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FB905945-F11B-4700-A5A8-7DF335C39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24BB8-CE3A-432F-B960-1589EAC50FB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6367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918FEBF-F99A-4CDE-8F19-AEE756DBE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74146F1-511E-44E7-8437-4A7C1C168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F217A-638C-402E-90B6-3ADB502B6649}" type="datetimeFigureOut">
              <a:rPr lang="zh-TW" altLang="en-US" smtClean="0"/>
              <a:t>2017/12/26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F2E5FD6-876B-43BC-AD72-C47A08F08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9DF7566-2FEA-4D57-9EE9-DCB86C7B4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24BB8-CE3A-432F-B960-1589EAC50FB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9558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8DDCAD17-6F65-4936-8A8E-46F5E18D4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F217A-638C-402E-90B6-3ADB502B6649}" type="datetimeFigureOut">
              <a:rPr lang="zh-TW" altLang="en-US" smtClean="0"/>
              <a:t>2017/12/26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00A98EAF-6C9C-45D1-9EAC-F62C599C9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DBEE549-28A5-442A-8900-293AC6835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24BB8-CE3A-432F-B960-1589EAC50FB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5904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F03E57-95AD-4C64-8373-A1225673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8D18A19-85A2-4A61-9D2C-4416F4001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3271887-87E2-44DE-A197-CB16BA0AE2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321A04D-3C89-4C50-9A4C-B6AE90D16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F217A-638C-402E-90B6-3ADB502B6649}" type="datetimeFigureOut">
              <a:rPr lang="zh-TW" altLang="en-US" smtClean="0"/>
              <a:t>2017/12/26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AFD92D7-86DC-4FA8-A525-FD502DCEC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40A3CE8-30A0-41A0-92BE-3BAF6E03A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24BB8-CE3A-432F-B960-1589EAC50FB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8727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17A8353-5AC0-4BA8-AEC3-FD1F88922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277ECA79-98E2-4E09-971C-56F078032D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D4E9643-0B39-4C07-9364-201B555E3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6320AAE-8461-4488-92B0-2F5B0277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F217A-638C-402E-90B6-3ADB502B6649}" type="datetimeFigureOut">
              <a:rPr lang="zh-TW" altLang="en-US" smtClean="0"/>
              <a:t>2017/12/26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7B28120-22E0-433C-97BC-1870C3EB6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5BE3F09-1A56-41E0-B34E-A5A9F6ABB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24BB8-CE3A-432F-B960-1589EAC50FB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2612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EDD2D662-527D-45E3-87B1-58C7D1D75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CE277EC-A542-4054-B110-F075D8A93C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93BB3FB-2521-420F-B0FB-73FF36B2B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F217A-638C-402E-90B6-3ADB502B6649}" type="datetimeFigureOut">
              <a:rPr lang="zh-TW" altLang="en-US" smtClean="0"/>
              <a:t>2017/12/26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7FA293D-7F98-4ADA-BDE0-06AFB80A60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49885BB-8BEB-41A1-9DA5-CF2BB3D35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24BB8-CE3A-432F-B960-1589EAC50FB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8851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855433" y="1052738"/>
            <a:ext cx="8126767" cy="2304255"/>
          </a:xfrm>
        </p:spPr>
        <p:txBody>
          <a:bodyPr>
            <a:normAutofit fontScale="90000"/>
          </a:bodyPr>
          <a:lstStyle/>
          <a:p>
            <a:r>
              <a:rPr lang="en-US" altLang="zh-TW" b="1" dirty="0"/>
              <a:t> 5070 </a:t>
            </a:r>
            <a:r>
              <a:rPr lang="zh-TW" altLang="en-US" b="1" dirty="0"/>
              <a:t>樂在生活  週三論壇   </a:t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927647" y="3089429"/>
            <a:ext cx="6393905" cy="3275860"/>
          </a:xfrm>
        </p:spPr>
        <p:txBody>
          <a:bodyPr>
            <a:normAutofit/>
          </a:bodyPr>
          <a:lstStyle/>
          <a:p>
            <a:r>
              <a:rPr lang="zh-TW" altLang="en-US" sz="4000" b="1" dirty="0"/>
              <a:t>科技法律發展的回顧與前瞻</a:t>
            </a:r>
            <a:endParaRPr lang="zh-TW" altLang="en-US" sz="4000" dirty="0"/>
          </a:p>
          <a:p>
            <a:endParaRPr lang="en-US" altLang="zh-TW" sz="3900" b="1" dirty="0"/>
          </a:p>
          <a:p>
            <a:r>
              <a:rPr lang="zh-TW" altLang="en-US" sz="3900" b="1" dirty="0"/>
              <a:t>祁建年</a:t>
            </a:r>
            <a:endParaRPr lang="en-US" altLang="zh-TW" sz="3900" b="1" dirty="0"/>
          </a:p>
          <a:p>
            <a:endParaRPr lang="en-US" altLang="zh-TW" b="1" dirty="0"/>
          </a:p>
          <a:p>
            <a:r>
              <a:rPr lang="en-US" altLang="zh-TW" sz="3200" b="1" dirty="0"/>
              <a:t>27-12-2017</a:t>
            </a:r>
            <a:endParaRPr lang="zh-TW" altLang="en-US" sz="3200" b="1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357436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C9D2710-2817-405B-A0FD-4C9FD9F94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前瞻科技發展的領域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FE7F8C9-8091-4B94-B0B2-D4DEDE8251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5" t="19773" r="4072" b="6556"/>
          <a:stretch/>
        </p:blipFill>
        <p:spPr>
          <a:xfrm rot="5400000">
            <a:off x="3548918" y="1407938"/>
            <a:ext cx="4287912" cy="5182912"/>
          </a:xfrm>
        </p:spPr>
      </p:pic>
    </p:spTree>
    <p:extLst>
      <p:ext uri="{BB962C8B-B14F-4D97-AF65-F5344CB8AC3E}">
        <p14:creationId xmlns:p14="http://schemas.microsoft.com/office/powerpoint/2010/main" val="2054706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57A9512-AA14-4115-9BC6-F13AAD436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大數據 還是大悲劇</a:t>
            </a:r>
            <a:r>
              <a:rPr lang="en-US" altLang="zh-TW" dirty="0"/>
              <a:t>?</a:t>
            </a:r>
            <a:endParaRPr lang="zh-TW" altLang="en-US" dirty="0"/>
          </a:p>
        </p:txBody>
      </p:sp>
      <p:pic>
        <p:nvPicPr>
          <p:cNvPr id="4" name="大數據">
            <a:hlinkClick r:id="" action="ppaction://media"/>
            <a:extLst>
              <a:ext uri="{FF2B5EF4-FFF2-40B4-BE49-F238E27FC236}">
                <a16:creationId xmlns:a16="http://schemas.microsoft.com/office/drawing/2014/main" id="{04320041-12E5-47A7-8088-5083EBCFF7D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43463" y="1825625"/>
            <a:ext cx="2505075" cy="4351338"/>
          </a:xfrm>
        </p:spPr>
      </p:pic>
    </p:spTree>
    <p:extLst>
      <p:ext uri="{BB962C8B-B14F-4D97-AF65-F5344CB8AC3E}">
        <p14:creationId xmlns:p14="http://schemas.microsoft.com/office/powerpoint/2010/main" val="27117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77B8D3-B739-4293-A549-F56018ABB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半導體 </a:t>
            </a:r>
            <a:r>
              <a:rPr lang="zh-TW" altLang="en-US" sz="3600"/>
              <a:t>材料科學的決勝點</a:t>
            </a:r>
            <a:endParaRPr lang="zh-TW" altLang="en-US" sz="3600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4D0CF66-0E53-4199-BA6D-BDB3889259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1" t="3966" r="8327"/>
          <a:stretch/>
        </p:blipFill>
        <p:spPr>
          <a:xfrm rot="5400000">
            <a:off x="3754998" y="-593262"/>
            <a:ext cx="5086252" cy="9235053"/>
          </a:xfrm>
        </p:spPr>
      </p:pic>
    </p:spTree>
    <p:extLst>
      <p:ext uri="{BB962C8B-B14F-4D97-AF65-F5344CB8AC3E}">
        <p14:creationId xmlns:p14="http://schemas.microsoft.com/office/powerpoint/2010/main" val="2665842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87B66D-C99A-4469-A01F-1CD3C4AD7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記憶體及積體電路 </a:t>
            </a:r>
            <a:r>
              <a:rPr lang="zh-TW" altLang="en-US" sz="3600" dirty="0"/>
              <a:t>研發，佈局及競爭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FE49EDD-FDBE-4BDB-8279-54EEC378B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736" y="2007909"/>
            <a:ext cx="7852528" cy="4402318"/>
          </a:xfrm>
        </p:spPr>
      </p:pic>
    </p:spTree>
    <p:extLst>
      <p:ext uri="{BB962C8B-B14F-4D97-AF65-F5344CB8AC3E}">
        <p14:creationId xmlns:p14="http://schemas.microsoft.com/office/powerpoint/2010/main" val="4279634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FD3897-EF20-4D42-85D5-57B594254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記憶體的發展瓶頸 </a:t>
            </a:r>
            <a:r>
              <a:rPr lang="zh-TW" altLang="en-US" sz="3600" dirty="0"/>
              <a:t>資本支出與專利雷池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ED88941-1D81-47A2-B6BF-04269A87FC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 t="11514" r="4644" b="5281"/>
          <a:stretch/>
        </p:blipFill>
        <p:spPr>
          <a:xfrm>
            <a:off x="2895599" y="1828800"/>
            <a:ext cx="4772025" cy="4552950"/>
          </a:xfrm>
        </p:spPr>
      </p:pic>
    </p:spTree>
    <p:extLst>
      <p:ext uri="{BB962C8B-B14F-4D97-AF65-F5344CB8AC3E}">
        <p14:creationId xmlns:p14="http://schemas.microsoft.com/office/powerpoint/2010/main" val="3325835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E349843-EC76-4523-9BB0-4E33637BA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蘋果手機 </a:t>
            </a:r>
            <a:r>
              <a:rPr lang="zh-TW" altLang="en-US" sz="3600" dirty="0"/>
              <a:t>它的功能與使用者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2881D413-F041-467E-87AB-39F9A179FE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9" r="-1192" b="11528"/>
          <a:stretch/>
        </p:blipFill>
        <p:spPr>
          <a:xfrm>
            <a:off x="962025" y="1800224"/>
            <a:ext cx="10515600" cy="4114801"/>
          </a:xfrm>
        </p:spPr>
      </p:pic>
    </p:spTree>
    <p:extLst>
      <p:ext uri="{BB962C8B-B14F-4D97-AF65-F5344CB8AC3E}">
        <p14:creationId xmlns:p14="http://schemas.microsoft.com/office/powerpoint/2010/main" val="2918510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F311B0-A1D8-47F1-B5A8-FC520CC8A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著作權 </a:t>
            </a:r>
            <a:r>
              <a:rPr lang="zh-TW" altLang="en-US" sz="3600" dirty="0"/>
              <a:t>社群網頁的規範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4B1CEB8C-6633-4388-9D70-50D3DD0504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491" b="12625"/>
          <a:stretch/>
        </p:blipFill>
        <p:spPr>
          <a:xfrm>
            <a:off x="1223962" y="1814420"/>
            <a:ext cx="9744075" cy="4929280"/>
          </a:xfrm>
        </p:spPr>
      </p:pic>
    </p:spTree>
    <p:extLst>
      <p:ext uri="{BB962C8B-B14F-4D97-AF65-F5344CB8AC3E}">
        <p14:creationId xmlns:p14="http://schemas.microsoft.com/office/powerpoint/2010/main" val="331490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2DF65D7-3360-4829-B358-D7D16B964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生醫 醫材 基因定序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8087AD5F-8160-429C-AE4E-BAD5EED5CA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" b="10773"/>
          <a:stretch/>
        </p:blipFill>
        <p:spPr>
          <a:xfrm>
            <a:off x="1171575" y="1690688"/>
            <a:ext cx="9906000" cy="4802187"/>
          </a:xfrm>
        </p:spPr>
      </p:pic>
    </p:spTree>
    <p:extLst>
      <p:ext uri="{BB962C8B-B14F-4D97-AF65-F5344CB8AC3E}">
        <p14:creationId xmlns:p14="http://schemas.microsoft.com/office/powerpoint/2010/main" val="42663987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B3A70DB-C8A5-41EE-AABE-6EE69B80E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會計師業 </a:t>
            </a:r>
            <a:r>
              <a:rPr lang="zh-TW" altLang="en-US" sz="3600" dirty="0"/>
              <a:t>數位平台與洗錢防制責任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F4CCE03-86C2-4B11-87D8-8194D175FD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0" t="14428" r="8140" b="23544"/>
          <a:stretch/>
        </p:blipFill>
        <p:spPr>
          <a:xfrm>
            <a:off x="1181099" y="1838325"/>
            <a:ext cx="9725025" cy="4752975"/>
          </a:xfrm>
        </p:spPr>
      </p:pic>
    </p:spTree>
    <p:extLst>
      <p:ext uri="{BB962C8B-B14F-4D97-AF65-F5344CB8AC3E}">
        <p14:creationId xmlns:p14="http://schemas.microsoft.com/office/powerpoint/2010/main" val="1345273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EC5A676-81A4-43E6-B521-C8B0C4690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區塊鏈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A5E289C-8772-4C7F-8ABA-7424F1BB25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" t="-13281" r="-1190" b="19680"/>
          <a:stretch/>
        </p:blipFill>
        <p:spPr>
          <a:xfrm>
            <a:off x="790575" y="533400"/>
            <a:ext cx="10610850" cy="6116854"/>
          </a:xfrm>
        </p:spPr>
      </p:pic>
    </p:spTree>
    <p:extLst>
      <p:ext uri="{BB962C8B-B14F-4D97-AF65-F5344CB8AC3E}">
        <p14:creationId xmlns:p14="http://schemas.microsoft.com/office/powerpoint/2010/main" val="3937490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D64776B-D52A-4FCA-971F-596458B0C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71" y="500062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dirty="0"/>
              <a:t>綱要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C19D53B-4598-4E34-BCDF-DC0F13824D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dirty="0"/>
              <a:t>一</a:t>
            </a:r>
            <a:r>
              <a:rPr lang="en-US" altLang="zh-TW" dirty="0"/>
              <a:t>. </a:t>
            </a:r>
            <a:r>
              <a:rPr lang="zh-TW" altLang="en-US" dirty="0"/>
              <a:t>簡述人類物質科技文明的發展</a:t>
            </a:r>
          </a:p>
          <a:p>
            <a:pPr marL="0" indent="0">
              <a:buNone/>
            </a:pPr>
            <a:br>
              <a:rPr lang="zh-TW" altLang="en-US" dirty="0"/>
            </a:br>
            <a:endParaRPr lang="zh-TW" altLang="en-US" dirty="0"/>
          </a:p>
          <a:p>
            <a:r>
              <a:rPr lang="zh-TW" altLang="en-US" dirty="0"/>
              <a:t>二</a:t>
            </a:r>
            <a:r>
              <a:rPr lang="en-US" altLang="zh-TW" dirty="0"/>
              <a:t>. </a:t>
            </a:r>
            <a:r>
              <a:rPr lang="zh-TW" altLang="en-US" dirty="0"/>
              <a:t>科技法律的內涵與回顧</a:t>
            </a:r>
          </a:p>
          <a:p>
            <a:pPr marL="0" indent="0">
              <a:buNone/>
            </a:pPr>
            <a:br>
              <a:rPr lang="zh-TW" altLang="en-US" dirty="0"/>
            </a:br>
            <a:endParaRPr lang="zh-TW" altLang="en-US" dirty="0"/>
          </a:p>
          <a:p>
            <a:r>
              <a:rPr lang="zh-TW" altLang="en-US" dirty="0"/>
              <a:t>三</a:t>
            </a:r>
            <a:r>
              <a:rPr lang="en-US" altLang="zh-TW" dirty="0"/>
              <a:t>. </a:t>
            </a:r>
            <a:r>
              <a:rPr lang="zh-TW" altLang="en-US" dirty="0"/>
              <a:t>前瞻新科技的特質與法律保護</a:t>
            </a:r>
          </a:p>
          <a:p>
            <a:pPr marL="0" indent="0">
              <a:buNone/>
            </a:pPr>
            <a:br>
              <a:rPr lang="zh-TW" altLang="en-US" dirty="0"/>
            </a:br>
            <a:endParaRPr lang="zh-TW" altLang="en-US" dirty="0"/>
          </a:p>
          <a:p>
            <a:r>
              <a:rPr lang="zh-TW" altLang="en-US" dirty="0"/>
              <a:t>四</a:t>
            </a:r>
            <a:r>
              <a:rPr lang="en-US" altLang="zh-TW" dirty="0"/>
              <a:t>. </a:t>
            </a:r>
            <a:r>
              <a:rPr lang="zh-TW" altLang="en-US" dirty="0"/>
              <a:t>結語 </a:t>
            </a:r>
            <a:r>
              <a:rPr lang="en-US" altLang="zh-TW" dirty="0"/>
              <a:t>~ </a:t>
            </a:r>
            <a:r>
              <a:rPr lang="zh-TW" altLang="en-US" dirty="0"/>
              <a:t>專利與我的四十年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9865618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398DA08-ABD9-4E0B-8CF0-E6B8D0C44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公司法修法  </a:t>
            </a:r>
            <a:r>
              <a:rPr lang="zh-TW" altLang="en-US" sz="3600" dirty="0"/>
              <a:t>影響創新活動之鬆綁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E100AA1-2CD6-455C-998E-E4B6F557DF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67"/>
          <a:stretch/>
        </p:blipFill>
        <p:spPr>
          <a:xfrm>
            <a:off x="1295400" y="2006600"/>
            <a:ext cx="9601200" cy="4486275"/>
          </a:xfrm>
        </p:spPr>
      </p:pic>
    </p:spTree>
    <p:extLst>
      <p:ext uri="{BB962C8B-B14F-4D97-AF65-F5344CB8AC3E}">
        <p14:creationId xmlns:p14="http://schemas.microsoft.com/office/powerpoint/2010/main" val="2690066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8AE6F5-119B-4784-B542-813AB0971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32351"/>
          </a:xfrm>
        </p:spPr>
        <p:txBody>
          <a:bodyPr/>
          <a:lstStyle/>
          <a:p>
            <a:r>
              <a:rPr lang="zh-TW" altLang="en-US" dirty="0"/>
              <a:t>公司治理之法制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4AC681B-47CC-4934-92C8-62267FF5C6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" t="-378" r="54" b="-1137"/>
          <a:stretch/>
        </p:blipFill>
        <p:spPr>
          <a:xfrm>
            <a:off x="1797050" y="2252817"/>
            <a:ext cx="8976946" cy="3421747"/>
          </a:xfr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85211ED-5923-4D39-9202-AA03BA39B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74" y="2120159"/>
            <a:ext cx="9676660" cy="390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233210-0590-4548-A603-11193B086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人機合作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FCB97FE-22EB-43D9-805E-4FEAFC225F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8" t="20430" b="22795"/>
          <a:stretch/>
        </p:blipFill>
        <p:spPr>
          <a:xfrm rot="5400000">
            <a:off x="3133513" y="1183726"/>
            <a:ext cx="5273389" cy="5344912"/>
          </a:xfrm>
        </p:spPr>
      </p:pic>
    </p:spTree>
    <p:extLst>
      <p:ext uri="{BB962C8B-B14F-4D97-AF65-F5344CB8AC3E}">
        <p14:creationId xmlns:p14="http://schemas.microsoft.com/office/powerpoint/2010/main" val="10058903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2B1E66-4D1E-47FE-8CA7-9A40053A5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機器人 </a:t>
            </a:r>
            <a:r>
              <a:rPr lang="zh-TW" altLang="en-US" sz="3600" dirty="0"/>
              <a:t>一項令人歡喜也令人憂的產物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AEC19B81-5F76-43CF-A408-277E19821E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t="17365" r="5016" b="13462"/>
          <a:stretch/>
        </p:blipFill>
        <p:spPr>
          <a:xfrm>
            <a:off x="1657351" y="1895475"/>
            <a:ext cx="8953500" cy="4476750"/>
          </a:xfrm>
        </p:spPr>
      </p:pic>
    </p:spTree>
    <p:extLst>
      <p:ext uri="{BB962C8B-B14F-4D97-AF65-F5344CB8AC3E}">
        <p14:creationId xmlns:p14="http://schemas.microsoft.com/office/powerpoint/2010/main" val="37007758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4B0793B-A5CD-42CF-8496-DD5A418E5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通訊網路的全球性 </a:t>
            </a:r>
            <a:r>
              <a:rPr lang="zh-TW" altLang="en-US" sz="3600" dirty="0"/>
              <a:t>跨國企業的必要性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544A1199-8911-4066-B30C-47BEDA6D4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" t="12736" r="11960" b="-1"/>
          <a:stretch/>
        </p:blipFill>
        <p:spPr>
          <a:xfrm>
            <a:off x="1313895" y="1961965"/>
            <a:ext cx="9570128" cy="4403323"/>
          </a:xfrm>
        </p:spPr>
      </p:pic>
    </p:spTree>
    <p:extLst>
      <p:ext uri="{BB962C8B-B14F-4D97-AF65-F5344CB8AC3E}">
        <p14:creationId xmlns:p14="http://schemas.microsoft.com/office/powerpoint/2010/main" val="17237536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D72B17D-4109-4C76-8B50-98E8CC002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綠能發展 </a:t>
            </a:r>
            <a:r>
              <a:rPr lang="zh-TW" altLang="en-US" sz="3600" dirty="0"/>
              <a:t>能源開發與效率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27B4973-9EB1-4BA1-B45A-EFC6E4A9C4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3" t="1234" r="19367" b="-1"/>
          <a:stretch/>
        </p:blipFill>
        <p:spPr>
          <a:xfrm rot="5400000">
            <a:off x="3971111" y="-118199"/>
            <a:ext cx="4655193" cy="8566954"/>
          </a:xfrm>
        </p:spPr>
      </p:pic>
    </p:spTree>
    <p:extLst>
      <p:ext uri="{BB962C8B-B14F-4D97-AF65-F5344CB8AC3E}">
        <p14:creationId xmlns:p14="http://schemas.microsoft.com/office/powerpoint/2010/main" val="30521440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B1E871A-4B83-48E6-B428-251B4A3A9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綠能開發 </a:t>
            </a:r>
            <a:r>
              <a:rPr lang="zh-TW" altLang="en-US" sz="3600" dirty="0"/>
              <a:t>風場承攬與海外基礎建設基金</a:t>
            </a:r>
          </a:p>
        </p:txBody>
      </p:sp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569A3E28-61AE-4249-9D16-B2E36D5E0E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" t="-19890" r="620" b="29661"/>
          <a:stretch/>
        </p:blipFill>
        <p:spPr>
          <a:xfrm>
            <a:off x="2282288" y="1027906"/>
            <a:ext cx="8047574" cy="5138859"/>
          </a:xfrm>
        </p:spPr>
      </p:pic>
    </p:spTree>
    <p:extLst>
      <p:ext uri="{BB962C8B-B14F-4D97-AF65-F5344CB8AC3E}">
        <p14:creationId xmlns:p14="http://schemas.microsoft.com/office/powerpoint/2010/main" val="27996595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1436CB7-FDBC-48F2-A3B8-258FACF43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四</a:t>
            </a:r>
            <a:r>
              <a:rPr lang="en-US" altLang="zh-TW" dirty="0"/>
              <a:t>. </a:t>
            </a:r>
            <a:r>
              <a:rPr lang="zh-TW" altLang="en-US" dirty="0"/>
              <a:t>結語 </a:t>
            </a:r>
            <a:r>
              <a:rPr lang="en-US" altLang="zh-TW" dirty="0"/>
              <a:t>~ </a:t>
            </a:r>
            <a:r>
              <a:rPr lang="zh-TW" altLang="en-US" dirty="0"/>
              <a:t>專利與我的四十年</a:t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14647B5-4103-43AC-94EB-A9A9BCB95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TW" dirty="0"/>
              <a:t>1.</a:t>
            </a:r>
            <a:r>
              <a:rPr lang="zh-TW" altLang="en-US" dirty="0"/>
              <a:t>以專利工作為起點，訂定為終生的職志</a:t>
            </a: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2.</a:t>
            </a:r>
            <a:r>
              <a:rPr lang="zh-TW" altLang="en-US" dirty="0"/>
              <a:t>企業止於人，人者心之器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 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3.</a:t>
            </a:r>
            <a:r>
              <a:rPr lang="zh-TW" altLang="en-US" dirty="0"/>
              <a:t>人生的價值，不在成功的果實，而在奮鬥的經過</a:t>
            </a: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 algn="ctr">
              <a:buNone/>
            </a:pPr>
            <a:r>
              <a:rPr lang="zh-TW" altLang="en-US" sz="8000" dirty="0">
                <a:solidFill>
                  <a:srgbClr val="FF0000"/>
                </a:solidFill>
              </a:rPr>
              <a:t>謝謝</a:t>
            </a:r>
            <a:endParaRPr lang="en-US" altLang="zh-TW" sz="8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541033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20FE36-C996-487E-B04F-7FFC264EF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人生七十  </a:t>
            </a:r>
            <a:r>
              <a:rPr lang="zh-TW" altLang="en-US" sz="3600" dirty="0"/>
              <a:t>從心所欲</a:t>
            </a:r>
            <a:r>
              <a:rPr lang="en-US" altLang="zh-TW" sz="3600" dirty="0"/>
              <a:t>?</a:t>
            </a:r>
            <a:r>
              <a:rPr lang="zh-TW" altLang="en-US" sz="3600" dirty="0"/>
              <a:t> 才開始乎</a:t>
            </a:r>
            <a:r>
              <a:rPr lang="en-US" altLang="zh-TW" sz="3600" dirty="0"/>
              <a:t>?</a:t>
            </a:r>
            <a:endParaRPr lang="zh-TW" altLang="en-US" sz="3600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9454B1C-1F02-4095-9522-95462ABA5E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008" y="1825624"/>
            <a:ext cx="7776839" cy="4841505"/>
          </a:xfrm>
        </p:spPr>
      </p:pic>
    </p:spTree>
    <p:extLst>
      <p:ext uri="{BB962C8B-B14F-4D97-AF65-F5344CB8AC3E}">
        <p14:creationId xmlns:p14="http://schemas.microsoft.com/office/powerpoint/2010/main" val="31501526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83F1C2D-DCCA-4CAE-8882-8F88C72D0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/>
          <a:lstStyle/>
          <a:p>
            <a:r>
              <a:rPr lang="zh-TW" altLang="en-US" dirty="0"/>
              <a:t>專利律師 工程師  必修科目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67B825CA-FC6F-4BBC-ACA2-EACD2126CA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6" t="-125" r="14313" b="1"/>
          <a:stretch/>
        </p:blipFill>
        <p:spPr>
          <a:xfrm rot="5400000">
            <a:off x="3563358" y="2047333"/>
            <a:ext cx="4074852" cy="4259230"/>
          </a:xfrm>
        </p:spPr>
      </p:pic>
    </p:spTree>
    <p:extLst>
      <p:ext uri="{BB962C8B-B14F-4D97-AF65-F5344CB8AC3E}">
        <p14:creationId xmlns:p14="http://schemas.microsoft.com/office/powerpoint/2010/main" val="2547538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705BEE6-6E7C-4D48-AAD8-83ECBA3F1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一</a:t>
            </a:r>
            <a:r>
              <a:rPr lang="en-US" altLang="zh-TW" dirty="0"/>
              <a:t>. </a:t>
            </a:r>
            <a:r>
              <a:rPr lang="zh-TW" altLang="en-US" dirty="0"/>
              <a:t>簡述人類物質科技文明的發展</a:t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112B0F4-4551-4F34-9379-2CB22524D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225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zh-TW" dirty="0"/>
              <a:t>1.</a:t>
            </a:r>
            <a:r>
              <a:rPr lang="zh-TW" altLang="en-US" dirty="0"/>
              <a:t> 從三顆蘋果說起。</a:t>
            </a: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2.</a:t>
            </a:r>
            <a:r>
              <a:rPr lang="zh-TW" altLang="en-US" dirty="0"/>
              <a:t> 從文藝復興，產業革命，到人文與 科技的發展。</a:t>
            </a: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3.</a:t>
            </a:r>
            <a:r>
              <a:rPr lang="zh-TW" altLang="en-US" dirty="0"/>
              <a:t> 改變人類物質文明歷史的發明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     以電學， 半導體，電晶體，積體電路，電腦為例。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 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4582372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913E7D-2FB8-4DF7-9F5B-C86438111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智慧財產權律師 </a:t>
            </a:r>
            <a:r>
              <a:rPr lang="zh-TW" altLang="en-US" sz="3600" dirty="0"/>
              <a:t>糾紛處理寶典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0035E21-F1A6-45BB-AD1E-4E1FCEC46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46049" y="1825625"/>
            <a:ext cx="7412855" cy="4351338"/>
          </a:xfrm>
        </p:spPr>
      </p:pic>
    </p:spTree>
    <p:extLst>
      <p:ext uri="{BB962C8B-B14F-4D97-AF65-F5344CB8AC3E}">
        <p14:creationId xmlns:p14="http://schemas.microsoft.com/office/powerpoint/2010/main" val="8849206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F166B9A-17F9-4671-8397-DAD9C074C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USPN4,040,298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6CD3E81-8A1B-4D98-A00F-2773B43054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30400">
            <a:off x="3216290" y="2024644"/>
            <a:ext cx="5211710" cy="4942852"/>
          </a:xfrm>
        </p:spPr>
      </p:pic>
    </p:spTree>
    <p:extLst>
      <p:ext uri="{BB962C8B-B14F-4D97-AF65-F5344CB8AC3E}">
        <p14:creationId xmlns:p14="http://schemas.microsoft.com/office/powerpoint/2010/main" val="7659801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AAD03D-C0C0-4554-A8CB-A54B7F183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祁氏宗譜 </a:t>
            </a:r>
            <a:r>
              <a:rPr lang="zh-TW" altLang="en-US" sz="3600" dirty="0"/>
              <a:t>天地民心的故事</a:t>
            </a:r>
            <a:br>
              <a:rPr lang="en-US" altLang="zh-TW" dirty="0"/>
            </a:b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8C59C53-B5B3-483C-B35C-4C9334EAEC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295" y="1873188"/>
            <a:ext cx="7785717" cy="4802820"/>
          </a:xfrm>
        </p:spPr>
      </p:pic>
    </p:spTree>
    <p:extLst>
      <p:ext uri="{BB962C8B-B14F-4D97-AF65-F5344CB8AC3E}">
        <p14:creationId xmlns:p14="http://schemas.microsoft.com/office/powerpoint/2010/main" val="2510261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EACCB28-DA14-4515-B4EA-3FC3DFC89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</a:t>
            </a:r>
            <a:r>
              <a:rPr lang="en-US" altLang="zh-TW" dirty="0"/>
              <a:t>. </a:t>
            </a:r>
            <a:r>
              <a:rPr lang="zh-TW" altLang="en-US" dirty="0"/>
              <a:t>科技法律的內涵與回顧</a:t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BD68E4A-9669-4B49-A873-3BD05B847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zh-TW" dirty="0"/>
              <a:t>1.</a:t>
            </a:r>
            <a:r>
              <a:rPr lang="zh-TW" altLang="en-US" dirty="0"/>
              <a:t>傳統的智慧財產權學說，及類別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       </a:t>
            </a:r>
            <a:r>
              <a:rPr lang="zh-TW" altLang="en-US" dirty="0"/>
              <a:t>商標權，著作權，及專利權。</a:t>
            </a:r>
            <a:endParaRPr lang="en-US" altLang="zh-TW" dirty="0"/>
          </a:p>
          <a:p>
            <a:pPr marL="514350" indent="-514350">
              <a:buAutoNum type="arabicPeriod"/>
            </a:pP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2.</a:t>
            </a:r>
            <a:r>
              <a:rPr lang="zh-TW" altLang="en-US" dirty="0"/>
              <a:t>著作權標的之擴張，創作發生主義，侵權認定與罰則。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       社群網站之發展與規範。</a:t>
            </a: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3.</a:t>
            </a:r>
            <a:r>
              <a:rPr lang="zh-TW" altLang="en-US" dirty="0"/>
              <a:t>世界各國專利權制度的蓬勃發展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       與全球貿易自由化的戶動。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       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4.</a:t>
            </a:r>
            <a:r>
              <a:rPr lang="zh-TW" altLang="en-US" dirty="0"/>
              <a:t>智慧財產權與不公平貿易競爭在法制上的相互作用。</a:t>
            </a: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86260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351A14F-22C7-458C-80D4-DB62A04C0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專利訴訟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87508F44-7020-4DD8-8DA3-2E5EF95AC2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608" y="1525821"/>
            <a:ext cx="8797492" cy="4967054"/>
          </a:xfrm>
        </p:spPr>
      </p:pic>
    </p:spTree>
    <p:extLst>
      <p:ext uri="{BB962C8B-B14F-4D97-AF65-F5344CB8AC3E}">
        <p14:creationId xmlns:p14="http://schemas.microsoft.com/office/powerpoint/2010/main" val="301839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D95FB0-8D7C-4DC4-9DC7-A639351AB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專利技術移轉 及 授權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5E426812-AE8A-48A1-B2CB-AD1FC5D422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129" r="-2093" b="32548"/>
          <a:stretch/>
        </p:blipFill>
        <p:spPr>
          <a:xfrm>
            <a:off x="1576606" y="1690688"/>
            <a:ext cx="9288039" cy="4996365"/>
          </a:xfrm>
        </p:spPr>
      </p:pic>
    </p:spTree>
    <p:extLst>
      <p:ext uri="{BB962C8B-B14F-4D97-AF65-F5344CB8AC3E}">
        <p14:creationId xmlns:p14="http://schemas.microsoft.com/office/powerpoint/2010/main" val="2832500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A9BDC01-0A96-4729-90CE-B979490FD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專利申請與訴訟的重地 美國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D2F169DD-EF16-40C6-8CDF-6267D81BC0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4" t="17498" r="29063" b="-1201"/>
          <a:stretch/>
        </p:blipFill>
        <p:spPr>
          <a:xfrm rot="5400000">
            <a:off x="4037533" y="-696394"/>
            <a:ext cx="4565961" cy="9476027"/>
          </a:xfrm>
        </p:spPr>
      </p:pic>
    </p:spTree>
    <p:extLst>
      <p:ext uri="{BB962C8B-B14F-4D97-AF65-F5344CB8AC3E}">
        <p14:creationId xmlns:p14="http://schemas.microsoft.com/office/powerpoint/2010/main" val="247646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87C56A2-120C-470F-ABAC-59797ACF5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商標專用權 </a:t>
            </a:r>
            <a:r>
              <a:rPr lang="zh-TW" altLang="en-US" sz="3600" dirty="0"/>
              <a:t>商品標示之識別性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82D41E0-8AF5-488F-B9E7-FE9D56B257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7" r="827" b="11338"/>
          <a:stretch/>
        </p:blipFill>
        <p:spPr>
          <a:xfrm>
            <a:off x="1704975" y="2038349"/>
            <a:ext cx="8820150" cy="4295775"/>
          </a:xfrm>
        </p:spPr>
      </p:pic>
    </p:spTree>
    <p:extLst>
      <p:ext uri="{BB962C8B-B14F-4D97-AF65-F5344CB8AC3E}">
        <p14:creationId xmlns:p14="http://schemas.microsoft.com/office/powerpoint/2010/main" val="3803400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34FB907-A77C-41AC-9BCE-7725F12EC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三</a:t>
            </a:r>
            <a:r>
              <a:rPr lang="en-US" altLang="zh-TW" dirty="0"/>
              <a:t>. </a:t>
            </a:r>
            <a:r>
              <a:rPr lang="zh-TW" altLang="en-US" dirty="0"/>
              <a:t>前瞻新科技的特質與法律保護</a:t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5F5B11A-DDCF-4D22-8C3E-6DB0B20235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altLang="zh-TW" dirty="0"/>
              <a:t>1.</a:t>
            </a:r>
            <a:r>
              <a:rPr lang="zh-TW" altLang="en-US" dirty="0"/>
              <a:t>前瞻科技何所指</a:t>
            </a:r>
            <a:r>
              <a:rPr lang="en-US" altLang="zh-TW" dirty="0"/>
              <a:t>?</a:t>
            </a:r>
          </a:p>
          <a:p>
            <a:pPr marL="0" indent="0">
              <a:buNone/>
            </a:pPr>
            <a:r>
              <a:rPr lang="zh-TW" altLang="en-US" dirty="0"/>
              <a:t>     數位化，智慧化，及自動化所衍生出的新科技。</a:t>
            </a: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2.</a:t>
            </a:r>
            <a:r>
              <a:rPr lang="zh-TW" altLang="en-US" dirty="0"/>
              <a:t>舉凡</a:t>
            </a:r>
            <a:r>
              <a:rPr lang="en-US" altLang="zh-TW" dirty="0"/>
              <a:t>Cloud</a:t>
            </a:r>
            <a:r>
              <a:rPr lang="zh-TW" altLang="en-US" dirty="0"/>
              <a:t> </a:t>
            </a:r>
            <a:r>
              <a:rPr lang="en-US" altLang="zh-TW" dirty="0"/>
              <a:t>Computing/Storage,</a:t>
            </a:r>
            <a:r>
              <a:rPr lang="zh-TW" altLang="en-US" dirty="0"/>
              <a:t> </a:t>
            </a:r>
            <a:r>
              <a:rPr lang="en-US" altLang="zh-TW" dirty="0"/>
              <a:t>Big</a:t>
            </a:r>
            <a:r>
              <a:rPr lang="zh-TW" altLang="en-US" dirty="0"/>
              <a:t> </a:t>
            </a:r>
            <a:r>
              <a:rPr lang="en-US" altLang="zh-TW" dirty="0"/>
              <a:t>Data,</a:t>
            </a:r>
            <a:r>
              <a:rPr lang="zh-TW" altLang="en-US" dirty="0"/>
              <a:t> </a:t>
            </a:r>
            <a:r>
              <a:rPr lang="en-US" altLang="zh-TW" dirty="0"/>
              <a:t>IoT, AI, </a:t>
            </a:r>
            <a:r>
              <a:rPr lang="en-US" altLang="zh-TW" dirty="0" err="1"/>
              <a:t>AIoT</a:t>
            </a:r>
            <a:r>
              <a:rPr lang="en-US" altLang="zh-TW" dirty="0"/>
              <a:t>, FinTech, Block Chain, Green Energy, VR/AR, Smart life Device, DNA Sequencing…</a:t>
            </a:r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3.</a:t>
            </a:r>
            <a:r>
              <a:rPr lang="zh-TW" altLang="en-US" dirty="0"/>
              <a:t>智慧生活中，舉凡食衣住行，尤其是育樂，都將有時代性的法律出台。</a:t>
            </a: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4.</a:t>
            </a:r>
            <a:r>
              <a:rPr lang="zh-TW" altLang="en-US" dirty="0"/>
              <a:t>全球積極立法，特別是已開發國家所推動的沙盒 </a:t>
            </a:r>
            <a:r>
              <a:rPr lang="en-US" altLang="zh-TW" dirty="0"/>
              <a:t>( Sand Box )</a:t>
            </a:r>
            <a:r>
              <a:rPr lang="zh-TW" altLang="en-US" dirty="0"/>
              <a:t>法制。</a:t>
            </a: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963446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504</Words>
  <Application>Microsoft Office PowerPoint</Application>
  <PresentationFormat>寬螢幕</PresentationFormat>
  <Paragraphs>79</Paragraphs>
  <Slides>32</Slides>
  <Notes>2</Notes>
  <HiddenSlides>0</HiddenSlides>
  <MMClips>1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7" baseType="lpstr">
      <vt:lpstr>新細明體</vt:lpstr>
      <vt:lpstr>Arial</vt:lpstr>
      <vt:lpstr>Calibri</vt:lpstr>
      <vt:lpstr>Calibri Light</vt:lpstr>
      <vt:lpstr>Office 佈景主題</vt:lpstr>
      <vt:lpstr> 5070 樂在生活  週三論壇    </vt:lpstr>
      <vt:lpstr>綱要</vt:lpstr>
      <vt:lpstr>一. 簡述人類物質科技文明的發展 </vt:lpstr>
      <vt:lpstr>二. 科技法律的內涵與回顧 </vt:lpstr>
      <vt:lpstr>專利訴訟</vt:lpstr>
      <vt:lpstr>專利技術移轉 及 授權</vt:lpstr>
      <vt:lpstr>專利申請與訴訟的重地 美國</vt:lpstr>
      <vt:lpstr>商標專用權 商品標示之識別性</vt:lpstr>
      <vt:lpstr>三. 前瞻新科技的特質與法律保護 </vt:lpstr>
      <vt:lpstr>前瞻科技發展的領域</vt:lpstr>
      <vt:lpstr>大數據 還是大悲劇?</vt:lpstr>
      <vt:lpstr>半導體 材料科學的決勝點</vt:lpstr>
      <vt:lpstr>記憶體及積體電路 研發，佈局及競爭</vt:lpstr>
      <vt:lpstr>記憶體的發展瓶頸 資本支出與專利雷池</vt:lpstr>
      <vt:lpstr>蘋果手機 它的功能與使用者</vt:lpstr>
      <vt:lpstr>著作權 社群網頁的規範</vt:lpstr>
      <vt:lpstr>生醫 醫材 基因定序</vt:lpstr>
      <vt:lpstr>會計師業 數位平台與洗錢防制責任</vt:lpstr>
      <vt:lpstr>區塊鏈</vt:lpstr>
      <vt:lpstr>公司法修法  影響創新活動之鬆綁</vt:lpstr>
      <vt:lpstr>公司治理之法制</vt:lpstr>
      <vt:lpstr>人機合作</vt:lpstr>
      <vt:lpstr>機器人 一項令人歡喜也令人憂的產物</vt:lpstr>
      <vt:lpstr>通訊網路的全球性 跨國企業的必要性</vt:lpstr>
      <vt:lpstr>綠能發展 能源開發與效率</vt:lpstr>
      <vt:lpstr>綠能開發 風場承攬與海外基礎建設基金</vt:lpstr>
      <vt:lpstr>四. 結語 ~ 專利與我的四十年 </vt:lpstr>
      <vt:lpstr>人生七十  從心所欲? 才開始乎?</vt:lpstr>
      <vt:lpstr>專利律師 工程師  必修科目</vt:lpstr>
      <vt:lpstr>智慧財產權律師 糾紛處理寶典</vt:lpstr>
      <vt:lpstr>USPN4,040,298</vt:lpstr>
      <vt:lpstr>祁氏宗譜 天地民心的故事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5070 樂在生活  週三壇</dc:title>
  <dc:creator>John Chyi</dc:creator>
  <cp:lastModifiedBy>祁 建年</cp:lastModifiedBy>
  <cp:revision>79</cp:revision>
  <dcterms:created xsi:type="dcterms:W3CDTF">2017-12-24T07:09:40Z</dcterms:created>
  <dcterms:modified xsi:type="dcterms:W3CDTF">2017-12-26T03:34:32Z</dcterms:modified>
</cp:coreProperties>
</file>